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57C70-0490-4F97-8E80-6E3E57E41D3A}" type="datetimeFigureOut">
              <a:rPr lang="ko-KR" altLang="en-US" smtClean="0"/>
              <a:t>2012-02-10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BCEFD-FCE7-4599-AC81-0C6B2B64C8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57C70-0490-4F97-8E80-6E3E57E41D3A}" type="datetimeFigureOut">
              <a:rPr lang="ko-KR" altLang="en-US" smtClean="0"/>
              <a:t>2012-02-10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BCEFD-FCE7-4599-AC81-0C6B2B64C8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57C70-0490-4F97-8E80-6E3E57E41D3A}" type="datetimeFigureOut">
              <a:rPr lang="ko-KR" altLang="en-US" smtClean="0"/>
              <a:t>2012-02-10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BCEFD-FCE7-4599-AC81-0C6B2B64C8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57C70-0490-4F97-8E80-6E3E57E41D3A}" type="datetimeFigureOut">
              <a:rPr lang="ko-KR" altLang="en-US" smtClean="0"/>
              <a:t>2012-02-10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BCEFD-FCE7-4599-AC81-0C6B2B64C8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57C70-0490-4F97-8E80-6E3E57E41D3A}" type="datetimeFigureOut">
              <a:rPr lang="ko-KR" altLang="en-US" smtClean="0"/>
              <a:t>2012-02-10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BCEFD-FCE7-4599-AC81-0C6B2B64C8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57C70-0490-4F97-8E80-6E3E57E41D3A}" type="datetimeFigureOut">
              <a:rPr lang="ko-KR" altLang="en-US" smtClean="0"/>
              <a:t>2012-02-10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BCEFD-FCE7-4599-AC81-0C6B2B64C8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57C70-0490-4F97-8E80-6E3E57E41D3A}" type="datetimeFigureOut">
              <a:rPr lang="ko-KR" altLang="en-US" smtClean="0"/>
              <a:t>2012-02-10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BCEFD-FCE7-4599-AC81-0C6B2B64C8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57C70-0490-4F97-8E80-6E3E57E41D3A}" type="datetimeFigureOut">
              <a:rPr lang="ko-KR" altLang="en-US" smtClean="0"/>
              <a:t>2012-02-10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BCEFD-FCE7-4599-AC81-0C6B2B64C8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57C70-0490-4F97-8E80-6E3E57E41D3A}" type="datetimeFigureOut">
              <a:rPr lang="ko-KR" altLang="en-US" smtClean="0"/>
              <a:t>2012-02-10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BCEFD-FCE7-4599-AC81-0C6B2B64C8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57C70-0490-4F97-8E80-6E3E57E41D3A}" type="datetimeFigureOut">
              <a:rPr lang="ko-KR" altLang="en-US" smtClean="0"/>
              <a:t>2012-02-10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BCEFD-FCE7-4599-AC81-0C6B2B64C8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57C70-0490-4F97-8E80-6E3E57E41D3A}" type="datetimeFigureOut">
              <a:rPr lang="ko-KR" altLang="en-US" smtClean="0"/>
              <a:t>2012-02-10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BCEFD-FCE7-4599-AC81-0C6B2B64C8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57C70-0490-4F97-8E80-6E3E57E41D3A}" type="datetimeFigureOut">
              <a:rPr lang="ko-KR" altLang="en-US" smtClean="0"/>
              <a:t>2012-02-10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BCEFD-FCE7-4599-AC81-0C6B2B64C8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직사각형 22"/>
          <p:cNvSpPr/>
          <p:nvPr/>
        </p:nvSpPr>
        <p:spPr>
          <a:xfrm>
            <a:off x="107504" y="503176"/>
            <a:ext cx="8964488" cy="630932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1403648" y="166677"/>
            <a:ext cx="6408712" cy="5847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dist"/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수강료환불규정안내</a:t>
            </a:r>
            <a:endParaRPr lang="ko-KR" altLang="en-US" sz="3200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956546"/>
            <a:ext cx="8496944" cy="90024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o-KR" altLang="en-US" sz="2100" dirty="0" smtClean="0">
                <a:latin typeface="HY동녘B" pitchFamily="18" charset="-127"/>
                <a:ea typeface="HY동녘B" pitchFamily="18" charset="-127"/>
              </a:rPr>
              <a:t>수강</a:t>
            </a:r>
            <a:r>
              <a:rPr lang="ko-KR" altLang="en-US" sz="2100" dirty="0">
                <a:latin typeface="HY동녘B" pitchFamily="18" charset="-127"/>
                <a:ea typeface="HY동녘B" pitchFamily="18" charset="-127"/>
              </a:rPr>
              <a:t>료 </a:t>
            </a:r>
            <a:r>
              <a:rPr lang="ko-KR" altLang="en-US" sz="2100" dirty="0" smtClean="0">
                <a:latin typeface="HY동녘B" pitchFamily="18" charset="-127"/>
                <a:ea typeface="HY동녘B" pitchFamily="18" charset="-127"/>
              </a:rPr>
              <a:t>환불은</a:t>
            </a:r>
            <a:r>
              <a:rPr lang="en-US" altLang="ko-KR" sz="2100" dirty="0" smtClean="0">
                <a:latin typeface="HY동녘B" pitchFamily="18" charset="-127"/>
                <a:ea typeface="HY동녘B" pitchFamily="18" charset="-127"/>
              </a:rPr>
              <a:t>“</a:t>
            </a:r>
            <a:r>
              <a:rPr lang="ko-KR" altLang="en-US" sz="2100" dirty="0" smtClean="0">
                <a:latin typeface="HY동녘B" pitchFamily="18" charset="-127"/>
                <a:ea typeface="HY동녘B" pitchFamily="18" charset="-127"/>
              </a:rPr>
              <a:t>공정거래위원회 고시소비자분쟁해결기준</a:t>
            </a:r>
            <a:r>
              <a:rPr lang="en-US" altLang="ko-KR" sz="2100" dirty="0" smtClean="0">
                <a:latin typeface="HY동녘B" pitchFamily="18" charset="-127"/>
                <a:ea typeface="HY동녘B" pitchFamily="18" charset="-127"/>
              </a:rPr>
              <a:t>”</a:t>
            </a:r>
            <a:r>
              <a:rPr lang="ko-KR" altLang="en-US" sz="2100" dirty="0" smtClean="0">
                <a:latin typeface="HY동녘B" pitchFamily="18" charset="-127"/>
                <a:ea typeface="HY동녘B" pitchFamily="18" charset="-127"/>
              </a:rPr>
              <a:t>에</a:t>
            </a:r>
            <a:endParaRPr lang="en-US" altLang="ko-KR" sz="2100" dirty="0" smtClean="0">
              <a:latin typeface="HY동녘B" pitchFamily="18" charset="-127"/>
              <a:ea typeface="HY동녘B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2100" dirty="0">
                <a:latin typeface="HY동녘B" pitchFamily="18" charset="-127"/>
                <a:ea typeface="HY동녘B" pitchFamily="18" charset="-127"/>
              </a:rPr>
              <a:t> </a:t>
            </a:r>
            <a:r>
              <a:rPr lang="en-US" altLang="ko-KR" sz="2100" dirty="0" smtClean="0">
                <a:latin typeface="HY동녘B" pitchFamily="18" charset="-127"/>
                <a:ea typeface="HY동녘B" pitchFamily="18" charset="-127"/>
              </a:rPr>
              <a:t>                                            </a:t>
            </a:r>
            <a:r>
              <a:rPr lang="ko-KR" altLang="en-US" sz="2100" dirty="0" smtClean="0">
                <a:latin typeface="HY동녘B" pitchFamily="18" charset="-127"/>
                <a:ea typeface="HY동녘B" pitchFamily="18" charset="-127"/>
              </a:rPr>
              <a:t>의거 하여 다음과 같이 환불 합니다</a:t>
            </a:r>
            <a:r>
              <a:rPr lang="en-US" altLang="ko-KR" sz="2100" dirty="0" smtClean="0">
                <a:latin typeface="HY동녘B" pitchFamily="18" charset="-127"/>
                <a:ea typeface="HY동녘B" pitchFamily="18" charset="-127"/>
              </a:rPr>
              <a:t>.</a:t>
            </a:r>
          </a:p>
        </p:txBody>
      </p:sp>
      <p:grpSp>
        <p:nvGrpSpPr>
          <p:cNvPr id="20" name="그룹 19"/>
          <p:cNvGrpSpPr/>
          <p:nvPr/>
        </p:nvGrpSpPr>
        <p:grpSpPr>
          <a:xfrm>
            <a:off x="323528" y="1905218"/>
            <a:ext cx="8640960" cy="1233428"/>
            <a:chOff x="323528" y="1763524"/>
            <a:chExt cx="8640960" cy="1233428"/>
          </a:xfrm>
        </p:grpSpPr>
        <p:sp>
          <p:nvSpPr>
            <p:cNvPr id="8" name="모서리가 둥근 직사각형 7"/>
            <p:cNvSpPr/>
            <p:nvPr/>
          </p:nvSpPr>
          <p:spPr>
            <a:xfrm>
              <a:off x="323528" y="1772816"/>
              <a:ext cx="8496944" cy="1224136"/>
            </a:xfrm>
            <a:prstGeom prst="roundRect">
              <a:avLst>
                <a:gd name="adj" fmla="val 9766"/>
              </a:avLst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55576" y="2204864"/>
              <a:ext cx="7848872" cy="70788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ko-KR" altLang="en-US" sz="1600" dirty="0" smtClean="0"/>
                <a:t>개강일 이전 </a:t>
              </a:r>
              <a:r>
                <a:rPr lang="en-US" altLang="ko-KR" sz="1600" dirty="0" smtClean="0"/>
                <a:t>: </a:t>
              </a:r>
              <a:r>
                <a:rPr lang="ko-KR" altLang="en-US" sz="1600" dirty="0" smtClean="0"/>
                <a:t>수강료</a:t>
              </a:r>
              <a:r>
                <a:rPr lang="en-US" altLang="ko-KR" sz="1600" dirty="0" smtClean="0"/>
                <a:t> – </a:t>
              </a:r>
              <a:r>
                <a:rPr lang="ko-KR" altLang="en-US" sz="1600" dirty="0" smtClean="0"/>
                <a:t>환불수수료</a:t>
              </a:r>
              <a:r>
                <a:rPr lang="en-US" altLang="ko-KR" sz="1600" dirty="0" smtClean="0"/>
                <a:t>(</a:t>
              </a:r>
              <a:r>
                <a:rPr lang="ko-KR" altLang="en-US" sz="1600" dirty="0" smtClean="0"/>
                <a:t>수강료 </a:t>
              </a:r>
              <a:r>
                <a:rPr lang="en-US" altLang="ko-KR" sz="1600" dirty="0" smtClean="0"/>
                <a:t>10%)</a:t>
              </a:r>
            </a:p>
            <a:p>
              <a:pPr>
                <a:lnSpc>
                  <a:spcPct val="150000"/>
                </a:lnSpc>
              </a:pPr>
              <a:r>
                <a:rPr lang="ko-KR" altLang="en-US" sz="1600" dirty="0" smtClean="0"/>
                <a:t>개강</a:t>
              </a:r>
              <a:r>
                <a:rPr lang="ko-KR" altLang="en-US" sz="1600" dirty="0"/>
                <a:t>일 </a:t>
              </a:r>
              <a:r>
                <a:rPr lang="ko-KR" altLang="en-US" sz="1600" dirty="0" smtClean="0"/>
                <a:t>이후 </a:t>
              </a:r>
              <a:r>
                <a:rPr lang="en-US" altLang="ko-KR" sz="1600" dirty="0" smtClean="0"/>
                <a:t>: </a:t>
              </a:r>
              <a:r>
                <a:rPr lang="ko-KR" altLang="en-US" sz="1600" dirty="0" smtClean="0"/>
                <a:t>수강료</a:t>
              </a:r>
              <a:r>
                <a:rPr lang="en-US" altLang="ko-KR" sz="1600" dirty="0"/>
                <a:t> </a:t>
              </a:r>
              <a:r>
                <a:rPr lang="en-US" altLang="ko-KR" sz="1600" dirty="0" smtClean="0"/>
                <a:t>– </a:t>
              </a:r>
              <a:r>
                <a:rPr lang="ko-KR" altLang="en-US" sz="1600" dirty="0" smtClean="0"/>
                <a:t>이용일수</a:t>
              </a:r>
              <a:r>
                <a:rPr lang="en-US" altLang="ko-KR" sz="1600" dirty="0" smtClean="0"/>
                <a:t>ⅹ(</a:t>
              </a:r>
              <a:r>
                <a:rPr lang="ko-KR" altLang="en-US" sz="1600" dirty="0" smtClean="0"/>
                <a:t>수강료</a:t>
              </a:r>
              <a:r>
                <a:rPr lang="en-US" altLang="ko-KR" sz="1600" dirty="0" smtClean="0"/>
                <a:t>/</a:t>
              </a:r>
              <a:r>
                <a:rPr lang="ko-KR" altLang="en-US" sz="1600" dirty="0" smtClean="0"/>
                <a:t>총 강좌일수</a:t>
              </a:r>
              <a:r>
                <a:rPr lang="en-US" altLang="ko-KR" sz="1600" dirty="0" smtClean="0"/>
                <a:t>) – </a:t>
              </a:r>
              <a:r>
                <a:rPr lang="ko-KR" altLang="en-US" sz="1600" dirty="0" smtClean="0"/>
                <a:t>환불수수료</a:t>
              </a:r>
              <a:r>
                <a:rPr lang="en-US" altLang="ko-KR" sz="1600" dirty="0" smtClean="0"/>
                <a:t>(</a:t>
              </a:r>
              <a:r>
                <a:rPr lang="ko-KR" altLang="en-US" sz="1600" dirty="0" smtClean="0"/>
                <a:t>수강료 </a:t>
              </a:r>
              <a:r>
                <a:rPr lang="en-US" altLang="ko-KR" sz="1600" dirty="0" smtClean="0"/>
                <a:t>10%)</a:t>
              </a:r>
              <a:endParaRPr lang="en-US" altLang="ko-KR" sz="1600" dirty="0" smtClean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95536" y="1763524"/>
              <a:ext cx="8568952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ko-KR" altLang="en-US" sz="2000" b="1" dirty="0" smtClean="0"/>
                <a:t>□ 수강료 환불 개요</a:t>
              </a:r>
              <a:endParaRPr lang="en-US" altLang="ko-KR" sz="2000" b="1" dirty="0" smtClean="0"/>
            </a:p>
          </p:txBody>
        </p:sp>
      </p:grpSp>
      <p:grpSp>
        <p:nvGrpSpPr>
          <p:cNvPr id="21" name="그룹 20"/>
          <p:cNvGrpSpPr/>
          <p:nvPr/>
        </p:nvGrpSpPr>
        <p:grpSpPr>
          <a:xfrm>
            <a:off x="323528" y="3221836"/>
            <a:ext cx="8640960" cy="1631750"/>
            <a:chOff x="323528" y="3218410"/>
            <a:chExt cx="8640960" cy="1631750"/>
          </a:xfrm>
        </p:grpSpPr>
        <p:sp>
          <p:nvSpPr>
            <p:cNvPr id="9" name="모서리가 둥근 직사각형 8"/>
            <p:cNvSpPr/>
            <p:nvPr/>
          </p:nvSpPr>
          <p:spPr>
            <a:xfrm>
              <a:off x="323528" y="3226228"/>
              <a:ext cx="8496944" cy="1623932"/>
            </a:xfrm>
            <a:prstGeom prst="roundRect">
              <a:avLst>
                <a:gd name="adj" fmla="val 9766"/>
              </a:avLst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55576" y="3659750"/>
              <a:ext cx="7848872" cy="110799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ko-KR" altLang="en-US" b="1" dirty="0" smtClean="0"/>
                <a:t>회원카드 </a:t>
              </a:r>
              <a:r>
                <a:rPr lang="en-US" altLang="ko-KR" b="1" dirty="0" smtClean="0"/>
                <a:t>+ </a:t>
              </a:r>
              <a:r>
                <a:rPr lang="ko-KR" altLang="en-US" b="1" dirty="0" smtClean="0"/>
                <a:t>본인 명의 의 통장사본</a:t>
              </a:r>
              <a:r>
                <a:rPr lang="en-US" altLang="ko-KR" b="1" dirty="0"/>
                <a:t> </a:t>
              </a:r>
              <a:endParaRPr lang="en-US" altLang="ko-KR" b="1" dirty="0" smtClean="0"/>
            </a:p>
            <a:p>
              <a:pPr>
                <a:lnSpc>
                  <a:spcPct val="150000"/>
                </a:lnSpc>
              </a:pPr>
              <a:r>
                <a:rPr lang="en-US" altLang="ko-KR" sz="1600" dirty="0" smtClean="0"/>
                <a:t>(</a:t>
              </a:r>
              <a:r>
                <a:rPr lang="ko-KR" altLang="en-US" sz="1600" dirty="0" smtClean="0"/>
                <a:t>유</a:t>
              </a:r>
              <a:r>
                <a:rPr lang="ko-KR" altLang="en-US" sz="1600" dirty="0"/>
                <a:t>아 </a:t>
              </a:r>
              <a:r>
                <a:rPr lang="ko-KR" altLang="en-US" sz="1600" dirty="0" smtClean="0"/>
                <a:t>및 어린이 경우 통장사본이 없을 시에는</a:t>
              </a:r>
              <a:endParaRPr lang="en-US" altLang="ko-KR" sz="1600" dirty="0" smtClean="0"/>
            </a:p>
            <a:p>
              <a:pPr>
                <a:lnSpc>
                  <a:spcPct val="150000"/>
                </a:lnSpc>
              </a:pPr>
              <a:r>
                <a:rPr lang="en-US" altLang="ko-KR" sz="1600" dirty="0" smtClean="0"/>
                <a:t>                                            </a:t>
              </a:r>
              <a:r>
                <a:rPr lang="ko-KR" altLang="en-US" sz="1600" dirty="0" smtClean="0"/>
                <a:t> 보호자 통상사본과 가족관계증명서</a:t>
              </a:r>
              <a:r>
                <a:rPr lang="en-US" altLang="ko-KR" sz="1600" dirty="0" smtClean="0"/>
                <a:t>, </a:t>
              </a:r>
              <a:r>
                <a:rPr lang="ko-KR" altLang="en-US" sz="1600" dirty="0" smtClean="0"/>
                <a:t>신분증 지참</a:t>
              </a:r>
              <a:r>
                <a:rPr lang="en-US" altLang="ko-KR" sz="1600" dirty="0" smtClean="0"/>
                <a:t>)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95536" y="3218410"/>
              <a:ext cx="8568952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ko-KR" altLang="en-US" sz="2000" b="1" dirty="0" smtClean="0"/>
                <a:t>□ 수강료 환불 구비서류</a:t>
              </a:r>
              <a:endParaRPr lang="en-US" altLang="ko-KR" sz="2000" b="1" dirty="0" smtClean="0"/>
            </a:p>
          </p:txBody>
        </p:sp>
      </p:grpSp>
      <p:grpSp>
        <p:nvGrpSpPr>
          <p:cNvPr id="22" name="그룹 21"/>
          <p:cNvGrpSpPr/>
          <p:nvPr/>
        </p:nvGrpSpPr>
        <p:grpSpPr>
          <a:xfrm>
            <a:off x="323528" y="4938846"/>
            <a:ext cx="8640960" cy="1772816"/>
            <a:chOff x="323528" y="5085184"/>
            <a:chExt cx="8640960" cy="1772816"/>
          </a:xfrm>
        </p:grpSpPr>
        <p:sp>
          <p:nvSpPr>
            <p:cNvPr id="12" name="모서리가 둥근 직사각형 11"/>
            <p:cNvSpPr/>
            <p:nvPr/>
          </p:nvSpPr>
          <p:spPr>
            <a:xfrm>
              <a:off x="323528" y="5085184"/>
              <a:ext cx="8496944" cy="1772816"/>
            </a:xfrm>
            <a:prstGeom prst="roundRect">
              <a:avLst>
                <a:gd name="adj" fmla="val 9766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95536" y="5085184"/>
              <a:ext cx="8568952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ko-KR" altLang="en-US" sz="2000" b="1" dirty="0" smtClean="0"/>
                <a:t>□ 수강료 환불 절차</a:t>
              </a:r>
              <a:endParaRPr lang="en-US" altLang="ko-KR" sz="2000" b="1" dirty="0" smtClean="0"/>
            </a:p>
          </p:txBody>
        </p:sp>
        <p:sp>
          <p:nvSpPr>
            <p:cNvPr id="15" name="타원 14"/>
            <p:cNvSpPr/>
            <p:nvPr/>
          </p:nvSpPr>
          <p:spPr>
            <a:xfrm>
              <a:off x="683568" y="5544616"/>
              <a:ext cx="1584176" cy="1124744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/>
                <a:t>신청서</a:t>
              </a:r>
              <a:endParaRPr lang="en-US" altLang="ko-KR" dirty="0" smtClean="0"/>
            </a:p>
            <a:p>
              <a:pPr algn="ctr"/>
              <a:r>
                <a:rPr lang="ko-KR" altLang="en-US" dirty="0" smtClean="0"/>
                <a:t> 작성</a:t>
              </a:r>
              <a:endParaRPr lang="en-US" altLang="ko-KR" dirty="0" smtClean="0"/>
            </a:p>
          </p:txBody>
        </p:sp>
        <p:sp>
          <p:nvSpPr>
            <p:cNvPr id="16" name="타원 15"/>
            <p:cNvSpPr/>
            <p:nvPr/>
          </p:nvSpPr>
          <p:spPr>
            <a:xfrm>
              <a:off x="3851920" y="5544616"/>
              <a:ext cx="1584176" cy="1124744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/>
                <a:t>신청서</a:t>
              </a:r>
              <a:endParaRPr lang="en-US" altLang="ko-KR" dirty="0" smtClean="0"/>
            </a:p>
            <a:p>
              <a:pPr algn="ctr"/>
              <a:r>
                <a:rPr lang="ko-KR" altLang="en-US" dirty="0" smtClean="0"/>
                <a:t>접수</a:t>
              </a:r>
              <a:endParaRPr lang="ko-KR" altLang="en-US" dirty="0"/>
            </a:p>
          </p:txBody>
        </p:sp>
        <p:sp>
          <p:nvSpPr>
            <p:cNvPr id="17" name="타원 16"/>
            <p:cNvSpPr/>
            <p:nvPr/>
          </p:nvSpPr>
          <p:spPr>
            <a:xfrm>
              <a:off x="6948264" y="5517232"/>
              <a:ext cx="1584176" cy="1124744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/>
                <a:t>회원계좌</a:t>
              </a:r>
              <a:endParaRPr lang="en-US" altLang="ko-KR" dirty="0" smtClean="0"/>
            </a:p>
            <a:p>
              <a:pPr algn="ctr"/>
              <a:r>
                <a:rPr lang="ko-KR" altLang="en-US" dirty="0" smtClean="0"/>
                <a:t>환불</a:t>
              </a:r>
              <a:endParaRPr lang="ko-KR" altLang="en-US" dirty="0"/>
            </a:p>
          </p:txBody>
        </p:sp>
        <p:sp>
          <p:nvSpPr>
            <p:cNvPr id="18" name="오른쪽 화살표 17"/>
            <p:cNvSpPr/>
            <p:nvPr/>
          </p:nvSpPr>
          <p:spPr>
            <a:xfrm>
              <a:off x="2555776" y="5877272"/>
              <a:ext cx="1008112" cy="360040"/>
            </a:xfrm>
            <a:prstGeom prst="rightArrow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오른쪽 화살표 18"/>
            <p:cNvSpPr/>
            <p:nvPr/>
          </p:nvSpPr>
          <p:spPr>
            <a:xfrm>
              <a:off x="5724128" y="5877272"/>
              <a:ext cx="1008112" cy="360040"/>
            </a:xfrm>
            <a:prstGeom prst="rightArrow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86</Words>
  <Application>Microsoft Office PowerPoint</Application>
  <PresentationFormat>화면 슬라이드 쇼(4:3)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Windows XP</dc:creator>
  <cp:lastModifiedBy>Windows XP</cp:lastModifiedBy>
  <cp:revision>5</cp:revision>
  <dcterms:created xsi:type="dcterms:W3CDTF">2012-02-10T06:27:16Z</dcterms:created>
  <dcterms:modified xsi:type="dcterms:W3CDTF">2012-02-10T07:11:08Z</dcterms:modified>
</cp:coreProperties>
</file>